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Montserrat Semi-Bold" charset="1" panose="00000700000000000000"/>
      <p:regular r:id="rId21"/>
    </p:embeddedFont>
    <p:embeddedFont>
      <p:font typeface="Montserrat Ultra-Bold" charset="1" panose="00000900000000000000"/>
      <p:regular r:id="rId22"/>
    </p:embeddedFont>
    <p:embeddedFont>
      <p:font typeface="Poppins Semi-Bold" charset="1" panose="00000700000000000000"/>
      <p:regular r:id="rId23"/>
    </p:embeddedFont>
    <p:embeddedFont>
      <p:font typeface="Poppins Bold" charset="1" panose="00000800000000000000"/>
      <p:regular r:id="rId24"/>
    </p:embeddedFont>
    <p:embeddedFont>
      <p:font typeface="Montserrat Medium" charset="1" panose="00000600000000000000"/>
      <p:regular r:id="rId25"/>
    </p:embeddedFont>
    <p:embeddedFont>
      <p:font typeface="Montserrat Bold" charset="1" panose="000008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jpeg" Type="http://schemas.openxmlformats.org/officeDocument/2006/relationships/image"/><Relationship Id="rId4" Target="../media/image23.jpeg" Type="http://schemas.openxmlformats.org/officeDocument/2006/relationships/image"/><Relationship Id="rId5" Target="../media/image24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2907507" y="5301095"/>
            <a:ext cx="10066789" cy="8229600"/>
          </a:xfrm>
          <a:custGeom>
            <a:avLst/>
            <a:gdLst/>
            <a:ahLst/>
            <a:cxnLst/>
            <a:rect r="r" b="b" t="t" l="l"/>
            <a:pathLst>
              <a:path h="8229600" w="10066789">
                <a:moveTo>
                  <a:pt x="10066789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0066789" y="0"/>
                </a:lnTo>
                <a:lnTo>
                  <a:pt x="10066789" y="8229600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58891" y="2138291"/>
            <a:ext cx="4785953" cy="478595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10310479">
            <a:off x="14991300" y="3224070"/>
            <a:ext cx="2229637" cy="222963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7259300" y="9056569"/>
            <a:ext cx="403461" cy="403461"/>
          </a:xfrm>
          <a:custGeom>
            <a:avLst/>
            <a:gdLst/>
            <a:ahLst/>
            <a:cxnLst/>
            <a:rect r="r" b="b" t="t" l="l"/>
            <a:pathLst>
              <a:path h="403461" w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7" id="17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cap="flat" w="3810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767764" y="1717649"/>
            <a:ext cx="6763067" cy="8101442"/>
          </a:xfrm>
          <a:custGeom>
            <a:avLst/>
            <a:gdLst/>
            <a:ahLst/>
            <a:cxnLst/>
            <a:rect r="r" b="b" t="t" l="l"/>
            <a:pathLst>
              <a:path h="8101442" w="6763067">
                <a:moveTo>
                  <a:pt x="0" y="0"/>
                </a:moveTo>
                <a:lnTo>
                  <a:pt x="6763067" y="0"/>
                </a:lnTo>
                <a:lnTo>
                  <a:pt x="6763067" y="8101442"/>
                </a:lnTo>
                <a:lnTo>
                  <a:pt x="0" y="81014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9807981" y="5605928"/>
            <a:ext cx="9458431" cy="1680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28"/>
              </a:lnSpc>
            </a:pPr>
            <a:r>
              <a:rPr lang="en-US" sz="7110" b="true">
                <a:solidFill>
                  <a:srgbClr val="3E67C8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Object Sorting Machine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807981" y="4235371"/>
            <a:ext cx="7451319" cy="1037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true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Color-Based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370360" y="937141"/>
            <a:ext cx="2046489" cy="333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</a:pPr>
            <a:r>
              <a:rPr lang="en-US" b="true" sz="1865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Trần Hoàng Tín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96917" y="708986"/>
            <a:ext cx="2141695" cy="567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2"/>
              </a:lnSpc>
            </a:pPr>
            <a:r>
              <a:rPr lang="en-US" sz="3165" b="true">
                <a:solidFill>
                  <a:srgbClr val="006CCD"/>
                </a:solidFill>
                <a:latin typeface="Poppins Bold"/>
                <a:ea typeface="Poppins Bold"/>
                <a:cs typeface="Poppins Bold"/>
                <a:sym typeface="Poppins Bold"/>
              </a:rPr>
              <a:t>Group 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975785" y="937141"/>
            <a:ext cx="2051222" cy="333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</a:pPr>
            <a:r>
              <a:rPr lang="en-US" b="true" sz="1865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Nguyễn Tuấn Tú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759749" y="937141"/>
            <a:ext cx="2084874" cy="333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</a:pPr>
            <a:r>
              <a:rPr lang="en-US" b="true" sz="1865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Nguyễn Tiến Đạt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187523" y="937141"/>
            <a:ext cx="2006750" cy="333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Trần Thanh Hoài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67864" y="9596221"/>
            <a:ext cx="403461" cy="403461"/>
          </a:xfrm>
          <a:custGeom>
            <a:avLst/>
            <a:gdLst/>
            <a:ahLst/>
            <a:cxnLst/>
            <a:rect r="r" b="b" t="t" l="l"/>
            <a:pathLst>
              <a:path h="403461" w="403461">
                <a:moveTo>
                  <a:pt x="0" y="0"/>
                </a:moveTo>
                <a:lnTo>
                  <a:pt x="403461" y="0"/>
                </a:lnTo>
                <a:lnTo>
                  <a:pt x="403461" y="403461"/>
                </a:lnTo>
                <a:lnTo>
                  <a:pt x="0" y="403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cap="flat" w="3810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9440401" y="2366661"/>
            <a:ext cx="407555" cy="40755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099988" y="2270099"/>
            <a:ext cx="9141541" cy="600679"/>
            <a:chOff x="0" y="0"/>
            <a:chExt cx="2407649" cy="1582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07649" cy="158203"/>
            </a:xfrm>
            <a:custGeom>
              <a:avLst/>
              <a:gdLst/>
              <a:ahLst/>
              <a:cxnLst/>
              <a:rect r="r" b="b" t="t" l="l"/>
              <a:pathLst>
                <a:path h="158203" w="2407649">
                  <a:moveTo>
                    <a:pt x="0" y="0"/>
                  </a:moveTo>
                  <a:lnTo>
                    <a:pt x="2407649" y="0"/>
                  </a:lnTo>
                  <a:lnTo>
                    <a:pt x="2407649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50000">
                  <a:srgbClr val="AF5ABB">
                    <a:alpha val="97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407649" cy="196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440401" y="5264927"/>
            <a:ext cx="407555" cy="40755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099988" y="5168365"/>
            <a:ext cx="8518157" cy="600679"/>
            <a:chOff x="0" y="0"/>
            <a:chExt cx="2243465" cy="1582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243465" cy="158203"/>
            </a:xfrm>
            <a:custGeom>
              <a:avLst/>
              <a:gdLst/>
              <a:ahLst/>
              <a:cxnLst/>
              <a:rect r="r" b="b" t="t" l="l"/>
              <a:pathLst>
                <a:path h="158203" w="2243465">
                  <a:moveTo>
                    <a:pt x="0" y="0"/>
                  </a:moveTo>
                  <a:lnTo>
                    <a:pt x="2243465" y="0"/>
                  </a:lnTo>
                  <a:lnTo>
                    <a:pt x="2243465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50000">
                  <a:srgbClr val="AF5ABB">
                    <a:alpha val="97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243465" cy="196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-870170" y="3808619"/>
            <a:ext cx="10318044" cy="6887294"/>
          </a:xfrm>
          <a:custGeom>
            <a:avLst/>
            <a:gdLst/>
            <a:ahLst/>
            <a:cxnLst/>
            <a:rect r="r" b="b" t="t" l="l"/>
            <a:pathLst>
              <a:path h="6887294" w="10318044">
                <a:moveTo>
                  <a:pt x="0" y="0"/>
                </a:moveTo>
                <a:lnTo>
                  <a:pt x="10318044" y="0"/>
                </a:lnTo>
                <a:lnTo>
                  <a:pt x="10318044" y="6887295"/>
                </a:lnTo>
                <a:lnTo>
                  <a:pt x="0" y="68872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542814" y="2824314"/>
            <a:ext cx="7905060" cy="1037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true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Servo Moto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47874" y="3114597"/>
            <a:ext cx="8840126" cy="1766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Operating Voltage: Typically 4.8V - 7.4V (depending on model)</a:t>
            </a:r>
          </a:p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Control Signal: PWM (Pulse Width Modulation)</a:t>
            </a:r>
          </a:p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Standard Seravo: 0° to 180°</a:t>
            </a:r>
          </a:p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Continuous Servo: 360° rotation</a:t>
            </a:r>
          </a:p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Response Time: Fast and precise positioning</a:t>
            </a:r>
          </a:p>
          <a:p>
            <a:pPr algn="l">
              <a:lnSpc>
                <a:spcPts val="2393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0572813" y="2370370"/>
            <a:ext cx="5897807" cy="39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1"/>
              </a:lnSpc>
            </a:pPr>
            <a:r>
              <a:rPr lang="en-US" sz="250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Main Specifications: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447874" y="6012864"/>
            <a:ext cx="8840126" cy="1766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Precise angular position control</a:t>
            </a:r>
          </a:p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Requires only one PWM pin for control</a:t>
            </a:r>
          </a:p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Available in standard (position control) and continuous rotation (speed control) types</a:t>
            </a:r>
          </a:p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Compatible with microcontrollers like Arduino, ESP32, Raspberry Pi</a:t>
            </a:r>
          </a:p>
          <a:p>
            <a:pPr algn="l">
              <a:lnSpc>
                <a:spcPts val="2393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0572813" y="5268636"/>
            <a:ext cx="7089948" cy="39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1"/>
              </a:lnSpc>
            </a:pPr>
            <a:r>
              <a:rPr lang="en-US" sz="250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Features: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5370360" y="937141"/>
            <a:ext cx="2046489" cy="333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</a:pPr>
            <a:r>
              <a:rPr lang="en-US" b="true" sz="1865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Trần Hoàng Tín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32346" y="971550"/>
            <a:ext cx="2141695" cy="333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Group 4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975785" y="937141"/>
            <a:ext cx="2051222" cy="333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</a:pPr>
            <a:r>
              <a:rPr lang="en-US" b="true" sz="1865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Nguyễn Tuấn Tú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759749" y="937141"/>
            <a:ext cx="2084874" cy="333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</a:pPr>
            <a:r>
              <a:rPr lang="en-US" b="true" sz="1865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Nguyễn Tiến Đạt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187523" y="937141"/>
            <a:ext cx="2006750" cy="333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Trần Thanh Hoài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9458503" y="7713456"/>
            <a:ext cx="407555" cy="407555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0118090" y="7616894"/>
            <a:ext cx="9141541" cy="600679"/>
            <a:chOff x="0" y="0"/>
            <a:chExt cx="2407649" cy="158203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2407649" cy="158203"/>
            </a:xfrm>
            <a:custGeom>
              <a:avLst/>
              <a:gdLst/>
              <a:ahLst/>
              <a:cxnLst/>
              <a:rect r="r" b="b" t="t" l="l"/>
              <a:pathLst>
                <a:path h="158203" w="2407649">
                  <a:moveTo>
                    <a:pt x="0" y="0"/>
                  </a:moveTo>
                  <a:lnTo>
                    <a:pt x="2407649" y="0"/>
                  </a:lnTo>
                  <a:lnTo>
                    <a:pt x="2407649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50000">
                  <a:srgbClr val="AF5ABB">
                    <a:alpha val="97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2407649" cy="196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9440401" y="8326529"/>
            <a:ext cx="8822024" cy="1471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Robotics and automation</a:t>
            </a:r>
          </a:p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RC cars, drones, and airplanes</a:t>
            </a:r>
          </a:p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Smart home projects (e.g., automated doors, camera gimbals)</a:t>
            </a:r>
          </a:p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Industrial automation and prosthetics</a:t>
            </a:r>
          </a:p>
          <a:p>
            <a:pPr algn="l">
              <a:lnSpc>
                <a:spcPts val="2393"/>
              </a:lnSpc>
            </a:pPr>
          </a:p>
        </p:txBody>
      </p:sp>
      <p:sp>
        <p:nvSpPr>
          <p:cNvPr name="TextBox 41" id="41"/>
          <p:cNvSpPr txBox="true"/>
          <p:nvPr/>
        </p:nvSpPr>
        <p:spPr>
          <a:xfrm rot="0">
            <a:off x="10590915" y="7717165"/>
            <a:ext cx="5897807" cy="39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1"/>
              </a:lnSpc>
            </a:pPr>
            <a:r>
              <a:rPr lang="en-US" sz="250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Applications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9056569"/>
            <a:ext cx="403461" cy="403461"/>
          </a:xfrm>
          <a:custGeom>
            <a:avLst/>
            <a:gdLst/>
            <a:ahLst/>
            <a:cxnLst/>
            <a:rect r="r" b="b" t="t" l="l"/>
            <a:pathLst>
              <a:path h="403461" w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cap="flat" w="3810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9466867" y="2316861"/>
            <a:ext cx="407555" cy="40755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126455" y="2220299"/>
            <a:ext cx="9141541" cy="600679"/>
            <a:chOff x="0" y="0"/>
            <a:chExt cx="2407649" cy="1582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07649" cy="158203"/>
            </a:xfrm>
            <a:custGeom>
              <a:avLst/>
              <a:gdLst/>
              <a:ahLst/>
              <a:cxnLst/>
              <a:rect r="r" b="b" t="t" l="l"/>
              <a:pathLst>
                <a:path h="158203" w="2407649">
                  <a:moveTo>
                    <a:pt x="0" y="0"/>
                  </a:moveTo>
                  <a:lnTo>
                    <a:pt x="2407649" y="0"/>
                  </a:lnTo>
                  <a:lnTo>
                    <a:pt x="2407649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50000">
                  <a:srgbClr val="AF5ABB">
                    <a:alpha val="97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407649" cy="196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466867" y="5215128"/>
            <a:ext cx="407555" cy="40755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126455" y="5118566"/>
            <a:ext cx="8518157" cy="600679"/>
            <a:chOff x="0" y="0"/>
            <a:chExt cx="2243465" cy="1582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243465" cy="158203"/>
            </a:xfrm>
            <a:custGeom>
              <a:avLst/>
              <a:gdLst/>
              <a:ahLst/>
              <a:cxnLst/>
              <a:rect r="r" b="b" t="t" l="l"/>
              <a:pathLst>
                <a:path h="158203" w="2243465">
                  <a:moveTo>
                    <a:pt x="0" y="0"/>
                  </a:moveTo>
                  <a:lnTo>
                    <a:pt x="2243465" y="0"/>
                  </a:lnTo>
                  <a:lnTo>
                    <a:pt x="2243465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50000">
                  <a:srgbClr val="AF5ABB">
                    <a:alpha val="97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243465" cy="196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474340" y="7656099"/>
            <a:ext cx="407555" cy="407555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133928" y="7559537"/>
            <a:ext cx="8518157" cy="600679"/>
            <a:chOff x="0" y="0"/>
            <a:chExt cx="2243465" cy="15820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243465" cy="158203"/>
            </a:xfrm>
            <a:custGeom>
              <a:avLst/>
              <a:gdLst/>
              <a:ahLst/>
              <a:cxnLst/>
              <a:rect r="r" b="b" t="t" l="l"/>
              <a:pathLst>
                <a:path h="158203" w="2243465">
                  <a:moveTo>
                    <a:pt x="0" y="0"/>
                  </a:moveTo>
                  <a:lnTo>
                    <a:pt x="2243465" y="0"/>
                  </a:lnTo>
                  <a:lnTo>
                    <a:pt x="2243465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50000">
                  <a:srgbClr val="AF5ABB">
                    <a:alpha val="97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2243465" cy="196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287691" y="3905181"/>
            <a:ext cx="6863187" cy="4723591"/>
          </a:xfrm>
          <a:custGeom>
            <a:avLst/>
            <a:gdLst/>
            <a:ahLst/>
            <a:cxnLst/>
            <a:rect r="r" b="b" t="t" l="l"/>
            <a:pathLst>
              <a:path h="4723591" w="6863187">
                <a:moveTo>
                  <a:pt x="0" y="0"/>
                </a:moveTo>
                <a:lnTo>
                  <a:pt x="6863187" y="0"/>
                </a:lnTo>
                <a:lnTo>
                  <a:pt x="6863187" y="4723591"/>
                </a:lnTo>
                <a:lnTo>
                  <a:pt x="0" y="47235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3682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287691" y="2477474"/>
            <a:ext cx="7905060" cy="1037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true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LCD with I2C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474340" y="2940973"/>
            <a:ext cx="8813660" cy="2357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Interface: I2C </a:t>
            </a:r>
          </a:p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Operating Voltage: 5V</a:t>
            </a:r>
          </a:p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GND – Ground pin (connects to Arduino's GND)</a:t>
            </a:r>
          </a:p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VCC – Power supply pin (usually 5V)</a:t>
            </a:r>
          </a:p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SDA – Serial Data Line for I2C (connects to Arduino's SDA, usually A4)</a:t>
            </a:r>
          </a:p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SCL – Serial Clock Line for I2C (connects to Arduino's SCL, usually A5)</a:t>
            </a:r>
          </a:p>
          <a:p>
            <a:pPr algn="l">
              <a:lnSpc>
                <a:spcPts val="2393"/>
              </a:lnSpc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10599280" y="2320571"/>
            <a:ext cx="5897807" cy="39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1"/>
              </a:lnSpc>
            </a:pPr>
            <a:r>
              <a:rPr lang="en-US" sz="250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Main Specifications: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474340" y="5963064"/>
            <a:ext cx="8813660" cy="1471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Reduces the number of required microcontroller pins (only uses SDA &amp; SCL)</a:t>
            </a:r>
          </a:p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Supports multiple I2C addresses for flexibility</a:t>
            </a:r>
          </a:p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Easy to use with libraries like LiquidCrystal_I2C in Arduino</a:t>
            </a:r>
          </a:p>
          <a:p>
            <a:pPr algn="l">
              <a:lnSpc>
                <a:spcPts val="2393"/>
              </a:lnSpc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10599280" y="5218837"/>
            <a:ext cx="7089948" cy="39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1"/>
              </a:lnSpc>
            </a:pPr>
            <a:r>
              <a:rPr lang="en-US" sz="250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Features: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370360" y="937141"/>
            <a:ext cx="2046489" cy="333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</a:pPr>
            <a:r>
              <a:rPr lang="en-US" b="true" sz="1865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Trần Hoàng Tín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32346" y="971550"/>
            <a:ext cx="2141695" cy="333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Group 4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975785" y="937141"/>
            <a:ext cx="2051222" cy="333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</a:pPr>
            <a:r>
              <a:rPr lang="en-US" b="true" sz="1865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Nguyễn Tuấn Tú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759749" y="937141"/>
            <a:ext cx="2084874" cy="333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</a:pPr>
            <a:r>
              <a:rPr lang="en-US" b="true" sz="1865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Nguyễn Tiến Đạt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187523" y="937141"/>
            <a:ext cx="2006750" cy="333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Trần Thanh Hoài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481813" y="8404036"/>
            <a:ext cx="8806187" cy="1471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Displaying sensor readings</a:t>
            </a:r>
          </a:p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User interfaces for embedded systems</a:t>
            </a:r>
          </a:p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IoT and automation projects</a:t>
            </a:r>
          </a:p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Menu-based navigation systems</a:t>
            </a:r>
          </a:p>
          <a:p>
            <a:pPr algn="l">
              <a:lnSpc>
                <a:spcPts val="2393"/>
              </a:lnSpc>
            </a:pPr>
          </a:p>
        </p:txBody>
      </p:sp>
      <p:sp>
        <p:nvSpPr>
          <p:cNvPr name="TextBox 41" id="41"/>
          <p:cNvSpPr txBox="true"/>
          <p:nvPr/>
        </p:nvSpPr>
        <p:spPr>
          <a:xfrm rot="0">
            <a:off x="10606753" y="7659809"/>
            <a:ext cx="7089948" cy="39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1"/>
              </a:lnSpc>
            </a:pPr>
            <a:r>
              <a:rPr lang="en-US" sz="250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Applications: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9056569"/>
            <a:ext cx="403461" cy="403461"/>
          </a:xfrm>
          <a:custGeom>
            <a:avLst/>
            <a:gdLst/>
            <a:ahLst/>
            <a:cxnLst/>
            <a:rect r="r" b="b" t="t" l="l"/>
            <a:pathLst>
              <a:path h="403461" w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cap="flat" w="3810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535341" y="3514656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67753" y="2477474"/>
            <a:ext cx="4749096" cy="1037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true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Buzzer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370360" y="937141"/>
            <a:ext cx="2046489" cy="333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</a:pPr>
            <a:r>
              <a:rPr lang="en-US" b="true" sz="1865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Trần Hoàng Tín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32346" y="971550"/>
            <a:ext cx="2141695" cy="333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Group 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75785" y="937141"/>
            <a:ext cx="2051222" cy="333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</a:pPr>
            <a:r>
              <a:rPr lang="en-US" b="true" sz="1865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Nguyễn Tuấn Tú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759749" y="937141"/>
            <a:ext cx="2084874" cy="333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</a:pPr>
            <a:r>
              <a:rPr lang="en-US" b="true" sz="1865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Nguyễn Tiến Đạt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87523" y="937141"/>
            <a:ext cx="2006750" cy="333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Trần Thanh Hoài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387468" y="2366661"/>
            <a:ext cx="407555" cy="407555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047056" y="2270099"/>
            <a:ext cx="9141541" cy="600679"/>
            <a:chOff x="0" y="0"/>
            <a:chExt cx="2407649" cy="15820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407649" cy="158203"/>
            </a:xfrm>
            <a:custGeom>
              <a:avLst/>
              <a:gdLst/>
              <a:ahLst/>
              <a:cxnLst/>
              <a:rect r="r" b="b" t="t" l="l"/>
              <a:pathLst>
                <a:path h="158203" w="2407649">
                  <a:moveTo>
                    <a:pt x="0" y="0"/>
                  </a:moveTo>
                  <a:lnTo>
                    <a:pt x="2407649" y="0"/>
                  </a:lnTo>
                  <a:lnTo>
                    <a:pt x="2407649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50000">
                  <a:srgbClr val="AF5ABB">
                    <a:alpha val="97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2407649" cy="196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387468" y="5264927"/>
            <a:ext cx="407555" cy="407555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047056" y="5168365"/>
            <a:ext cx="8518157" cy="600679"/>
            <a:chOff x="0" y="0"/>
            <a:chExt cx="2243465" cy="15820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243465" cy="158203"/>
            </a:xfrm>
            <a:custGeom>
              <a:avLst/>
              <a:gdLst/>
              <a:ahLst/>
              <a:cxnLst/>
              <a:rect r="r" b="b" t="t" l="l"/>
              <a:pathLst>
                <a:path h="158203" w="2243465">
                  <a:moveTo>
                    <a:pt x="0" y="0"/>
                  </a:moveTo>
                  <a:lnTo>
                    <a:pt x="2243465" y="0"/>
                  </a:lnTo>
                  <a:lnTo>
                    <a:pt x="2243465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50000">
                  <a:srgbClr val="AF5ABB">
                    <a:alpha val="97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2243465" cy="196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9447874" y="3020810"/>
            <a:ext cx="8840126" cy="2357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Operating Voltage: Typically 3V - 12V</a:t>
            </a:r>
          </a:p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Current Consumption: ~5mA - 30mA</a:t>
            </a:r>
          </a:p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Sound Level: ~85dB at 10cm</a:t>
            </a:r>
          </a:p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VCC (+) – Power supply (3.3V - 5V)</a:t>
            </a:r>
          </a:p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GND (-) – Ground (GND)</a:t>
            </a:r>
          </a:p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I/O (Signal) – Receives control signal (from a microcontroller like Arduino)</a:t>
            </a:r>
          </a:p>
          <a:p>
            <a:pPr algn="l">
              <a:lnSpc>
                <a:spcPts val="2393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10519881" y="2370370"/>
            <a:ext cx="5897807" cy="39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1"/>
              </a:lnSpc>
            </a:pPr>
            <a:r>
              <a:rPr lang="en-US" sz="250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Main Specifications: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394941" y="6012864"/>
            <a:ext cx="8893059" cy="1176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Simple control with digital HIGH/LOW (Active Buzzer)</a:t>
            </a:r>
          </a:p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Can generate different tones using PWM (Passive Buzzer)</a:t>
            </a:r>
          </a:p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Compact and low power consumption</a:t>
            </a:r>
          </a:p>
          <a:p>
            <a:pPr algn="l">
              <a:lnSpc>
                <a:spcPts val="2393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10519881" y="5268636"/>
            <a:ext cx="7089948" cy="39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1"/>
              </a:lnSpc>
            </a:pPr>
            <a:r>
              <a:rPr lang="en-US" sz="250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Features: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9394941" y="7432938"/>
            <a:ext cx="407555" cy="407555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0047056" y="7308998"/>
            <a:ext cx="8518157" cy="600679"/>
            <a:chOff x="0" y="0"/>
            <a:chExt cx="2243465" cy="158203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2243465" cy="158203"/>
            </a:xfrm>
            <a:custGeom>
              <a:avLst/>
              <a:gdLst/>
              <a:ahLst/>
              <a:cxnLst/>
              <a:rect r="r" b="b" t="t" l="l"/>
              <a:pathLst>
                <a:path h="158203" w="2243465">
                  <a:moveTo>
                    <a:pt x="0" y="0"/>
                  </a:moveTo>
                  <a:lnTo>
                    <a:pt x="2243465" y="0"/>
                  </a:lnTo>
                  <a:lnTo>
                    <a:pt x="2243465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50000">
                  <a:srgbClr val="AF5ABB">
                    <a:alpha val="97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2243465" cy="196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9425144" y="8100176"/>
            <a:ext cx="8885585" cy="1471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Alarms and security systems</a:t>
            </a:r>
          </a:p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Sound notifications in embedded systems</a:t>
            </a:r>
          </a:p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Timers and reminders</a:t>
            </a:r>
          </a:p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Electronic toys and smart home devices</a:t>
            </a:r>
          </a:p>
          <a:p>
            <a:pPr algn="l">
              <a:lnSpc>
                <a:spcPts val="2393"/>
              </a:lnSpc>
            </a:pPr>
          </a:p>
        </p:txBody>
      </p:sp>
      <p:sp>
        <p:nvSpPr>
          <p:cNvPr name="TextBox 41" id="41"/>
          <p:cNvSpPr txBox="true"/>
          <p:nvPr/>
        </p:nvSpPr>
        <p:spPr>
          <a:xfrm rot="0">
            <a:off x="10519881" y="7436661"/>
            <a:ext cx="7089948" cy="39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1"/>
              </a:lnSpc>
            </a:pPr>
            <a:r>
              <a:rPr lang="en-US" sz="250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Applications: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cap="flat" w="3810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59288" y="2447088"/>
            <a:ext cx="4767719" cy="6356958"/>
          </a:xfrm>
          <a:custGeom>
            <a:avLst/>
            <a:gdLst/>
            <a:ahLst/>
            <a:cxnLst/>
            <a:rect r="r" b="b" t="t" l="l"/>
            <a:pathLst>
              <a:path h="6356958" w="4767719">
                <a:moveTo>
                  <a:pt x="0" y="0"/>
                </a:moveTo>
                <a:lnTo>
                  <a:pt x="4767719" y="0"/>
                </a:lnTo>
                <a:lnTo>
                  <a:pt x="4767719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760141" y="2447088"/>
            <a:ext cx="4767719" cy="6356958"/>
          </a:xfrm>
          <a:custGeom>
            <a:avLst/>
            <a:gdLst/>
            <a:ahLst/>
            <a:cxnLst/>
            <a:rect r="r" b="b" t="t" l="l"/>
            <a:pathLst>
              <a:path h="6356958" w="4767719">
                <a:moveTo>
                  <a:pt x="0" y="0"/>
                </a:moveTo>
                <a:lnTo>
                  <a:pt x="4767718" y="0"/>
                </a:lnTo>
                <a:lnTo>
                  <a:pt x="4767718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799724" y="2447088"/>
            <a:ext cx="4767719" cy="6356958"/>
          </a:xfrm>
          <a:custGeom>
            <a:avLst/>
            <a:gdLst/>
            <a:ahLst/>
            <a:cxnLst/>
            <a:rect r="r" b="b" t="t" l="l"/>
            <a:pathLst>
              <a:path h="6356958" w="4767719">
                <a:moveTo>
                  <a:pt x="0" y="0"/>
                </a:moveTo>
                <a:lnTo>
                  <a:pt x="4767719" y="0"/>
                </a:lnTo>
                <a:lnTo>
                  <a:pt x="4767719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370360" y="937141"/>
            <a:ext cx="2046489" cy="333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</a:pPr>
            <a:r>
              <a:rPr lang="en-US" b="true" sz="1865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Trần Hoàng Tín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32346" y="971550"/>
            <a:ext cx="2141695" cy="333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Group 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75785" y="937141"/>
            <a:ext cx="2051222" cy="333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</a:pPr>
            <a:r>
              <a:rPr lang="en-US" b="true" sz="1865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Nguyễn Tuấn Tú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759749" y="937141"/>
            <a:ext cx="2084874" cy="333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</a:pPr>
            <a:r>
              <a:rPr lang="en-US" b="true" sz="1865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Nguyễn Tiến Đạt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9056569"/>
            <a:ext cx="403461" cy="403461"/>
          </a:xfrm>
          <a:custGeom>
            <a:avLst/>
            <a:gdLst/>
            <a:ahLst/>
            <a:cxnLst/>
            <a:rect r="r" b="b" t="t" l="l"/>
            <a:pathLst>
              <a:path h="403461" w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-5583993" y="994291"/>
            <a:ext cx="10066789" cy="8229600"/>
          </a:xfrm>
          <a:custGeom>
            <a:avLst/>
            <a:gdLst/>
            <a:ahLst/>
            <a:cxnLst/>
            <a:rect r="r" b="b" t="t" l="l"/>
            <a:pathLst>
              <a:path h="8229600" w="10066789">
                <a:moveTo>
                  <a:pt x="10066789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0066789" y="0"/>
                </a:lnTo>
                <a:lnTo>
                  <a:pt x="10066789" y="8229600"/>
                </a:lnTo>
                <a:close/>
              </a:path>
            </a:pathLst>
          </a:custGeom>
          <a:blipFill>
            <a:blip r:embed="rId5">
              <a:alphaModFix amt="31000"/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cap="flat" w="3810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8529838" y="2127224"/>
            <a:ext cx="1318118" cy="131811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249325" y="7201727"/>
            <a:ext cx="1318118" cy="131811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aphicFrame>
        <p:nvGraphicFramePr>
          <p:cNvPr name="Table 12" id="12"/>
          <p:cNvGraphicFramePr>
            <a:graphicFrameLocks noGrp="true"/>
          </p:cNvGraphicFramePr>
          <p:nvPr/>
        </p:nvGraphicFramePr>
        <p:xfrm>
          <a:off x="3057765" y="1717649"/>
          <a:ext cx="11488842" cy="8343803"/>
        </p:xfrm>
        <a:graphic>
          <a:graphicData uri="http://schemas.openxmlformats.org/drawingml/2006/table">
            <a:tbl>
              <a:tblPr/>
              <a:tblGrid>
                <a:gridCol w="3829614"/>
                <a:gridCol w="3829614"/>
                <a:gridCol w="3829614"/>
              </a:tblGrid>
              <a:tr h="11960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99"/>
                        </a:lnSpc>
                        <a:defRPr/>
                      </a:pPr>
                      <a:r>
                        <a:rPr lang="en-US" sz="307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99"/>
                        </a:lnSpc>
                        <a:defRPr/>
                      </a:pPr>
                      <a:r>
                        <a:rPr lang="en-US" sz="307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99"/>
                        </a:lnSpc>
                        <a:defRPr/>
                      </a:pPr>
                      <a:r>
                        <a:rPr lang="en-US" sz="307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Contribution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27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99"/>
                        </a:lnSpc>
                        <a:defRPr/>
                      </a:pPr>
                      <a:r>
                        <a:rPr lang="en-US" sz="157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SE181760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99"/>
                        </a:lnSpc>
                        <a:defRPr/>
                      </a:pPr>
                      <a:r>
                        <a:rPr lang="en-US" sz="157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Nguyễn Tuấn Tú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99"/>
                        </a:lnSpc>
                        <a:defRPr/>
                      </a:pPr>
                      <a:r>
                        <a:rPr lang="en-US" sz="157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25%</a:t>
                      </a:r>
                      <a:endParaRPr lang="en-US" sz="1100"/>
                    </a:p>
                    <a:p>
                      <a:pPr algn="ctr">
                        <a:lnSpc>
                          <a:spcPts val="2199"/>
                        </a:lnSpc>
                      </a:pPr>
                      <a:r>
                        <a:rPr lang="en-US" sz="157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Program Bluetooth, Servo Moto, LCD with I2C, Buzzer, design, Write report and prepare Presentation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33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99"/>
                        </a:lnSpc>
                        <a:defRPr/>
                      </a:pPr>
                      <a:r>
                        <a:rPr lang="en-US" sz="157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SE185022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99"/>
                        </a:lnSpc>
                        <a:defRPr/>
                      </a:pPr>
                      <a:r>
                        <a:rPr lang="en-US" sz="157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Trần Hoàng Tín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99"/>
                        </a:lnSpc>
                        <a:defRPr/>
                      </a:pPr>
                      <a:r>
                        <a:rPr lang="en-US" sz="157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25%</a:t>
                      </a:r>
                      <a:endParaRPr lang="en-US" sz="1100"/>
                    </a:p>
                    <a:p>
                      <a:pPr algn="ctr">
                        <a:lnSpc>
                          <a:spcPts val="2199"/>
                        </a:lnSpc>
                      </a:pPr>
                      <a:r>
                        <a:rPr lang="en-US" sz="157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Program Arduino, TSC34725 Color Sensor, Software Programing, design and prepare Presentation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458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99"/>
                        </a:lnSpc>
                        <a:defRPr/>
                      </a:pPr>
                      <a:r>
                        <a:rPr lang="en-US" sz="157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SE184132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99"/>
                        </a:lnSpc>
                        <a:defRPr/>
                      </a:pPr>
                      <a:r>
                        <a:rPr lang="en-US" sz="157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Trần Thanh Hoài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99"/>
                        </a:lnSpc>
                        <a:defRPr/>
                      </a:pPr>
                      <a:r>
                        <a:rPr lang="en-US" sz="157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25%</a:t>
                      </a:r>
                      <a:endParaRPr lang="en-US" sz="1100"/>
                    </a:p>
                    <a:p>
                      <a:pPr algn="ctr">
                        <a:lnSpc>
                          <a:spcPts val="2199"/>
                        </a:lnSpc>
                      </a:pPr>
                      <a:r>
                        <a:rPr lang="en-US" sz="157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Abstract, Introduction, Software Programing, design and prepare Presentation 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458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99"/>
                        </a:lnSpc>
                        <a:defRPr/>
                      </a:pPr>
                      <a:r>
                        <a:rPr lang="en-US" sz="157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SE184970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99"/>
                        </a:lnSpc>
                        <a:defRPr/>
                      </a:pPr>
                      <a:r>
                        <a:rPr lang="en-US" sz="157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Nguyễn Tiến Đạt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99"/>
                        </a:lnSpc>
                        <a:defRPr/>
                      </a:pPr>
                      <a:r>
                        <a:rPr lang="en-US" sz="157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25%</a:t>
                      </a:r>
                      <a:endParaRPr lang="en-US" sz="1100"/>
                    </a:p>
                    <a:p>
                      <a:pPr algn="ctr">
                        <a:lnSpc>
                          <a:spcPts val="2199"/>
                        </a:lnSpc>
                      </a:pPr>
                      <a:r>
                        <a:rPr lang="en-US" sz="157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System Model and Block Diagram, Programing Flowchart, design and prepare Presentation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13" id="13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5370360" y="937141"/>
            <a:ext cx="2046489" cy="333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</a:pPr>
            <a:r>
              <a:rPr lang="en-US" b="true" sz="1865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Trần Hoàng Tín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32346" y="971550"/>
            <a:ext cx="2141695" cy="333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Group 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975785" y="937141"/>
            <a:ext cx="2051222" cy="333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</a:pPr>
            <a:r>
              <a:rPr lang="en-US" b="true" sz="1865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Nguyễn Tuấn Tú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759749" y="937141"/>
            <a:ext cx="2084874" cy="333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</a:pPr>
            <a:r>
              <a:rPr lang="en-US" b="true" sz="1865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Nguyễn Tiến Đạt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187523" y="937141"/>
            <a:ext cx="2006750" cy="333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Trần Thanh Hoài</a:t>
            </a:r>
          </a:p>
        </p:txBody>
      </p:sp>
      <p:grpSp>
        <p:nvGrpSpPr>
          <p:cNvPr name="Group 24" id="24"/>
          <p:cNvGrpSpPr/>
          <p:nvPr/>
        </p:nvGrpSpPr>
        <p:grpSpPr>
          <a:xfrm rot="-592715">
            <a:off x="-278795" y="-416850"/>
            <a:ext cx="1308590" cy="1308590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7567443" y="-416850"/>
            <a:ext cx="1308590" cy="1308590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9056569"/>
            <a:ext cx="403461" cy="403461"/>
          </a:xfrm>
          <a:custGeom>
            <a:avLst/>
            <a:gdLst/>
            <a:ahLst/>
            <a:cxnLst/>
            <a:rect r="r" b="b" t="t" l="l"/>
            <a:pathLst>
              <a:path h="403461" w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cap="flat" w="3810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5961112" y="4950971"/>
            <a:ext cx="3841350" cy="1037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true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02461" y="4950971"/>
            <a:ext cx="2917713" cy="1037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true">
                <a:solidFill>
                  <a:srgbClr val="3E67C8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You.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60143" y="3944628"/>
            <a:ext cx="2917713" cy="1037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true">
                <a:solidFill>
                  <a:srgbClr val="3E67C8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You.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18794" y="3944628"/>
            <a:ext cx="3841350" cy="1037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true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60143" y="6061854"/>
            <a:ext cx="2917713" cy="1037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true">
                <a:solidFill>
                  <a:srgbClr val="3E67C8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You.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918794" y="6061854"/>
            <a:ext cx="3841350" cy="1037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true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Thank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370360" y="937141"/>
            <a:ext cx="2046489" cy="333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</a:pPr>
            <a:r>
              <a:rPr lang="en-US" b="true" sz="1865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Trần Hoàng Tín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32346" y="971550"/>
            <a:ext cx="2141695" cy="333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Group 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975785" y="937141"/>
            <a:ext cx="2051222" cy="333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</a:pPr>
            <a:r>
              <a:rPr lang="en-US" b="true" sz="1865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Nguyễn Tuấn Tú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759749" y="937141"/>
            <a:ext cx="2084874" cy="333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</a:pPr>
            <a:r>
              <a:rPr lang="en-US" b="true" sz="1865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Nguyễn Tiến Đạt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187523" y="937141"/>
            <a:ext cx="2006750" cy="333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Trần Thanh Hoài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5085014" y="4693796"/>
            <a:ext cx="1308590" cy="1308590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-1342853">
            <a:off x="646150" y="5844483"/>
            <a:ext cx="1772224" cy="1772224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-592715">
            <a:off x="-278795" y="-416850"/>
            <a:ext cx="1308590" cy="1308590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3967342" y="3026055"/>
            <a:ext cx="1955783" cy="1955783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4001396" y="1920392"/>
            <a:ext cx="654295" cy="654295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7567443" y="-416850"/>
            <a:ext cx="1308590" cy="1308590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39" id="3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0536602" y="6730595"/>
            <a:ext cx="3556405" cy="3556405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2" id="4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9056569"/>
            <a:ext cx="403461" cy="403461"/>
          </a:xfrm>
          <a:custGeom>
            <a:avLst/>
            <a:gdLst/>
            <a:ahLst/>
            <a:cxnLst/>
            <a:rect r="r" b="b" t="t" l="l"/>
            <a:pathLst>
              <a:path h="403461" w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95826" y="2192937"/>
            <a:ext cx="4211257" cy="4211257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cap="flat" w="3810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8739421" y="3165447"/>
            <a:ext cx="1087687" cy="164050"/>
            <a:chOff x="0" y="0"/>
            <a:chExt cx="286469" cy="4320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6469" cy="43207"/>
            </a:xfrm>
            <a:custGeom>
              <a:avLst/>
              <a:gdLst/>
              <a:ahLst/>
              <a:cxnLst/>
              <a:rect r="r" b="b" t="t" l="l"/>
              <a:pathLst>
                <a:path h="43207" w="286469">
                  <a:moveTo>
                    <a:pt x="0" y="0"/>
                  </a:moveTo>
                  <a:lnTo>
                    <a:pt x="286469" y="0"/>
                  </a:lnTo>
                  <a:lnTo>
                    <a:pt x="286469" y="43207"/>
                  </a:lnTo>
                  <a:lnTo>
                    <a:pt x="0" y="43207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86469" cy="81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701417" y="2192937"/>
            <a:ext cx="4018345" cy="6863633"/>
          </a:xfrm>
          <a:custGeom>
            <a:avLst/>
            <a:gdLst/>
            <a:ahLst/>
            <a:cxnLst/>
            <a:rect r="r" b="b" t="t" l="l"/>
            <a:pathLst>
              <a:path h="6863633" w="4018345">
                <a:moveTo>
                  <a:pt x="0" y="0"/>
                </a:moveTo>
                <a:lnTo>
                  <a:pt x="4018345" y="0"/>
                </a:lnTo>
                <a:lnTo>
                  <a:pt x="4018345" y="6863632"/>
                </a:lnTo>
                <a:lnTo>
                  <a:pt x="0" y="68636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646798" y="3865322"/>
            <a:ext cx="7315652" cy="1037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true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Abstract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739421" y="4893007"/>
            <a:ext cx="8156134" cy="3421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51"/>
              </a:lnSpc>
            </a:pPr>
            <a:r>
              <a:rPr lang="en-US" b="true" sz="2184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Color-based object sorting plays a crucial role in industrial automation, enabling fast and efficient classification of items based on their color properties. The proposed system detects object colors using a TSC34725 color sensor, Arduino Uno microcontroller, Bluetooth module, servo motor, LCD with I2C, and a buzzer to achieve seamless operation and real-time monitoring. This approach enhances automation efficiency in industries such as waste management, food processing, and packaging. 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5370360" y="937141"/>
            <a:ext cx="2046489" cy="333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</a:pPr>
            <a:r>
              <a:rPr lang="en-US" b="true" sz="1865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Trần Hoàng Tín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32346" y="971550"/>
            <a:ext cx="2141695" cy="333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Group 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975785" y="937141"/>
            <a:ext cx="2051222" cy="333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</a:pPr>
            <a:r>
              <a:rPr lang="en-US" b="true" sz="1865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Nguyễn Tuấn Tú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759749" y="937141"/>
            <a:ext cx="2084874" cy="333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</a:pPr>
            <a:r>
              <a:rPr lang="en-US" b="true" sz="1865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Nguyễn Tiến Đạt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187523" y="937141"/>
            <a:ext cx="2006750" cy="333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Trần Thanh Hoài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9056569"/>
            <a:ext cx="403461" cy="403461"/>
          </a:xfrm>
          <a:custGeom>
            <a:avLst/>
            <a:gdLst/>
            <a:ahLst/>
            <a:cxnLst/>
            <a:rect r="r" b="b" t="t" l="l"/>
            <a:pathLst>
              <a:path h="403461" w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632943" y="7152671"/>
            <a:ext cx="4211257" cy="4211257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cap="flat" w="3810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5094515" y="2094147"/>
            <a:ext cx="6965871" cy="197581"/>
            <a:chOff x="0" y="0"/>
            <a:chExt cx="1834633" cy="5203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34633" cy="52038"/>
            </a:xfrm>
            <a:custGeom>
              <a:avLst/>
              <a:gdLst/>
              <a:ahLst/>
              <a:cxnLst/>
              <a:rect r="r" b="b" t="t" l="l"/>
              <a:pathLst>
                <a:path h="52038" w="1834633">
                  <a:moveTo>
                    <a:pt x="0" y="0"/>
                  </a:moveTo>
                  <a:lnTo>
                    <a:pt x="1834633" y="0"/>
                  </a:lnTo>
                  <a:lnTo>
                    <a:pt x="1834633" y="52038"/>
                  </a:lnTo>
                  <a:lnTo>
                    <a:pt x="0" y="52038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834633" cy="90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939889">
            <a:off x="15975003" y="1758680"/>
            <a:ext cx="4211257" cy="421125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578314" y="6449449"/>
            <a:ext cx="4915064" cy="2877547"/>
          </a:xfrm>
          <a:custGeom>
            <a:avLst/>
            <a:gdLst/>
            <a:ahLst/>
            <a:cxnLst/>
            <a:rect r="r" b="b" t="t" l="l"/>
            <a:pathLst>
              <a:path h="2877547" w="4915064">
                <a:moveTo>
                  <a:pt x="0" y="0"/>
                </a:moveTo>
                <a:lnTo>
                  <a:pt x="4915064" y="0"/>
                </a:lnTo>
                <a:lnTo>
                  <a:pt x="4915064" y="2877547"/>
                </a:lnTo>
                <a:lnTo>
                  <a:pt x="0" y="28775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61519" y="4451600"/>
            <a:ext cx="695695" cy="691900"/>
          </a:xfrm>
          <a:custGeom>
            <a:avLst/>
            <a:gdLst/>
            <a:ahLst/>
            <a:cxnLst/>
            <a:rect r="r" b="b" t="t" l="l"/>
            <a:pathLst>
              <a:path h="691900" w="695695">
                <a:moveTo>
                  <a:pt x="0" y="0"/>
                </a:moveTo>
                <a:lnTo>
                  <a:pt x="695695" y="0"/>
                </a:lnTo>
                <a:lnTo>
                  <a:pt x="695695" y="691900"/>
                </a:lnTo>
                <a:lnTo>
                  <a:pt x="0" y="6919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557497" y="3864309"/>
            <a:ext cx="3648305" cy="2909523"/>
          </a:xfrm>
          <a:custGeom>
            <a:avLst/>
            <a:gdLst/>
            <a:ahLst/>
            <a:cxnLst/>
            <a:rect r="r" b="b" t="t" l="l"/>
            <a:pathLst>
              <a:path h="2909523" w="3648305">
                <a:moveTo>
                  <a:pt x="0" y="0"/>
                </a:moveTo>
                <a:lnTo>
                  <a:pt x="3648306" y="0"/>
                </a:lnTo>
                <a:lnTo>
                  <a:pt x="3648306" y="2909523"/>
                </a:lnTo>
                <a:lnTo>
                  <a:pt x="0" y="29095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919624" y="2827098"/>
            <a:ext cx="7315652" cy="1037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true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Introduction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32346" y="4351994"/>
            <a:ext cx="9459693" cy="1483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8"/>
              </a:lnSpc>
            </a:pPr>
            <a:r>
              <a:rPr lang="en-US" sz="1848" b="true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Automation has revolutionized industries by enhancing efficiency and precision. In many sectors, such as manufacturing and recycling, color-based object sorting plays a vital role in classification and quality control. Traditional manual sorting is often slow and error-prone, making automation a more effective solution.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774126" y="7181788"/>
            <a:ext cx="8485174" cy="118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0"/>
              </a:lnSpc>
            </a:pPr>
            <a:r>
              <a:rPr lang="en-US" sz="1849" b="true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Color-Based Object Sorting Machine uses color sensors to detect object colors and a microcontroller to process the data, and sorting colors. This system improves speed, accuracy, and reduces human involvement.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5370360" y="937141"/>
            <a:ext cx="2046489" cy="333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</a:pPr>
            <a:r>
              <a:rPr lang="en-US" b="true" sz="1865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Trần Hoàng Tín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32346" y="971550"/>
            <a:ext cx="2141695" cy="333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Group 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975785" y="937141"/>
            <a:ext cx="2051222" cy="333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</a:pPr>
            <a:r>
              <a:rPr lang="en-US" b="true" sz="1865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Nguyễn Tuấn Tú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759749" y="937141"/>
            <a:ext cx="2084874" cy="333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</a:pPr>
            <a:r>
              <a:rPr lang="en-US" b="true" sz="1865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Nguyễn Tiến Đạt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187523" y="937141"/>
            <a:ext cx="2006750" cy="333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Trần Thanh Hoài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273258" y="2806034"/>
            <a:ext cx="1308590" cy="130859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cap="flat" w="3810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139940" y="1908149"/>
            <a:ext cx="13161440" cy="3546800"/>
          </a:xfrm>
          <a:custGeom>
            <a:avLst/>
            <a:gdLst/>
            <a:ahLst/>
            <a:cxnLst/>
            <a:rect r="r" b="b" t="t" l="l"/>
            <a:pathLst>
              <a:path h="3546800" w="13161440">
                <a:moveTo>
                  <a:pt x="0" y="0"/>
                </a:moveTo>
                <a:lnTo>
                  <a:pt x="13161440" y="0"/>
                </a:lnTo>
                <a:lnTo>
                  <a:pt x="13161440" y="3546799"/>
                </a:lnTo>
                <a:lnTo>
                  <a:pt x="0" y="35467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758" r="0" b="-1758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38827" y="603164"/>
            <a:ext cx="18686042" cy="923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75"/>
              </a:lnSpc>
            </a:pPr>
            <a:r>
              <a:rPr lang="en-US" sz="7500" b="true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System Model &amp; Block Diagram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1999" y="5768840"/>
            <a:ext cx="16358979" cy="4458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2705"/>
              </a:lnSpc>
              <a:buAutoNum type="arabicPeriod" startAt="1"/>
            </a:pPr>
            <a:r>
              <a:rPr lang="en-US" b="true" sz="2199" spc="92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Color Detection: The TSC34725 color sensor detects the color of an object placed in the sorting area.</a:t>
            </a:r>
          </a:p>
          <a:p>
            <a:pPr algn="just" marL="474979" indent="-237490" lvl="1">
              <a:lnSpc>
                <a:spcPts val="2705"/>
              </a:lnSpc>
              <a:buAutoNum type="arabicPeriod" startAt="1"/>
            </a:pPr>
            <a:r>
              <a:rPr lang="en-US" b="true" sz="2199" spc="92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Processing: The Arduino Uno processes the color data and determines the appropriate bin for the object.</a:t>
            </a:r>
          </a:p>
          <a:p>
            <a:pPr algn="just" marL="474979" indent="-237490" lvl="1">
              <a:lnSpc>
                <a:spcPts val="2705"/>
              </a:lnSpc>
              <a:buAutoNum type="arabicPeriod" startAt="1"/>
            </a:pPr>
            <a:r>
              <a:rPr lang="en-US" b="true" sz="2199" spc="92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Sorting Mechanism: The servo motor moves to direct the object to the correct bin based on the processed color data.</a:t>
            </a:r>
          </a:p>
          <a:p>
            <a:pPr algn="just" marL="474979" indent="-237490" lvl="1">
              <a:lnSpc>
                <a:spcPts val="2705"/>
              </a:lnSpc>
              <a:buAutoNum type="arabicPeriod" startAt="1"/>
            </a:pPr>
            <a:r>
              <a:rPr lang="en-US" b="true" sz="2199" spc="92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Display and Notification: The LCD displays the number of objects sorted and their colors. The mobile app provides real-time updates and notifications.</a:t>
            </a:r>
          </a:p>
          <a:p>
            <a:pPr algn="just" marL="474979" indent="-237490" lvl="1">
              <a:lnSpc>
                <a:spcPts val="2705"/>
              </a:lnSpc>
              <a:buAutoNum type="arabicPeriod" startAt="1"/>
            </a:pPr>
            <a:r>
              <a:rPr lang="en-US" b="true" sz="2199" spc="92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Control Modes:</a:t>
            </a:r>
          </a:p>
          <a:p>
            <a:pPr algn="just" marL="949959" indent="-316653" lvl="2">
              <a:lnSpc>
                <a:spcPts val="2705"/>
              </a:lnSpc>
              <a:buFont typeface="Arial"/>
              <a:buChar char="⚬"/>
            </a:pPr>
            <a:r>
              <a:rPr lang="en-US" b="true" sz="2199" spc="92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Automatic Mode: The system sorts objects continuously until all objects are checked. Upon completion, the buzzer sounds, and a notification is sent to the mobile app.</a:t>
            </a:r>
          </a:p>
          <a:p>
            <a:pPr algn="just">
              <a:lnSpc>
                <a:spcPts val="2705"/>
              </a:lnSpc>
            </a:pPr>
            <a:r>
              <a:rPr lang="en-US" b="true" sz="2199" spc="92">
                <a:solidFill>
                  <a:srgbClr val="3E67C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Manual Mode: Users can specify a number of objects with a specific color on the mobile app. The system stops sorting, activates the buzzer, and sends a notification when the specified number is reached.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2815" y="483100"/>
            <a:ext cx="15350298" cy="9229366"/>
          </a:xfrm>
          <a:custGeom>
            <a:avLst/>
            <a:gdLst/>
            <a:ahLst/>
            <a:cxnLst/>
            <a:rect r="r" b="b" t="t" l="l"/>
            <a:pathLst>
              <a:path h="9229366" w="15350298">
                <a:moveTo>
                  <a:pt x="0" y="0"/>
                </a:moveTo>
                <a:lnTo>
                  <a:pt x="15350298" y="0"/>
                </a:lnTo>
                <a:lnTo>
                  <a:pt x="15350298" y="9229367"/>
                </a:lnTo>
                <a:lnTo>
                  <a:pt x="0" y="92293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44788" y="232009"/>
            <a:ext cx="9798424" cy="9822981"/>
          </a:xfrm>
          <a:custGeom>
            <a:avLst/>
            <a:gdLst/>
            <a:ahLst/>
            <a:cxnLst/>
            <a:rect r="r" b="b" t="t" l="l"/>
            <a:pathLst>
              <a:path h="9822981" w="9798424">
                <a:moveTo>
                  <a:pt x="0" y="0"/>
                </a:moveTo>
                <a:lnTo>
                  <a:pt x="9798424" y="0"/>
                </a:lnTo>
                <a:lnTo>
                  <a:pt x="9798424" y="9822982"/>
                </a:lnTo>
                <a:lnTo>
                  <a:pt x="0" y="98229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cap="flat" w="3810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9442592" y="3023774"/>
            <a:ext cx="407555" cy="40755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099988" y="2913978"/>
            <a:ext cx="9141541" cy="600679"/>
            <a:chOff x="0" y="0"/>
            <a:chExt cx="2407649" cy="1582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07649" cy="158203"/>
            </a:xfrm>
            <a:custGeom>
              <a:avLst/>
              <a:gdLst/>
              <a:ahLst/>
              <a:cxnLst/>
              <a:rect r="r" b="b" t="t" l="l"/>
              <a:pathLst>
                <a:path h="158203" w="2407649">
                  <a:moveTo>
                    <a:pt x="0" y="0"/>
                  </a:moveTo>
                  <a:lnTo>
                    <a:pt x="2407649" y="0"/>
                  </a:lnTo>
                  <a:lnTo>
                    <a:pt x="2407649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50000">
                  <a:srgbClr val="AF5ABB">
                    <a:alpha val="97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407649" cy="196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447874" y="4939723"/>
            <a:ext cx="407555" cy="40755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099988" y="4893515"/>
            <a:ext cx="8518157" cy="600679"/>
            <a:chOff x="0" y="0"/>
            <a:chExt cx="2243465" cy="15820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43465" cy="158203"/>
            </a:xfrm>
            <a:custGeom>
              <a:avLst/>
              <a:gdLst/>
              <a:ahLst/>
              <a:cxnLst/>
              <a:rect r="r" b="b" t="t" l="l"/>
              <a:pathLst>
                <a:path h="158203" w="2243465">
                  <a:moveTo>
                    <a:pt x="0" y="0"/>
                  </a:moveTo>
                  <a:lnTo>
                    <a:pt x="2243465" y="0"/>
                  </a:lnTo>
                  <a:lnTo>
                    <a:pt x="2243465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50000">
                  <a:srgbClr val="AF5ABB">
                    <a:alpha val="97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243465" cy="196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675690" y="3214317"/>
            <a:ext cx="8008706" cy="7161616"/>
          </a:xfrm>
          <a:custGeom>
            <a:avLst/>
            <a:gdLst/>
            <a:ahLst/>
            <a:cxnLst/>
            <a:rect r="r" b="b" t="t" l="l"/>
            <a:pathLst>
              <a:path h="7161616" w="8008706">
                <a:moveTo>
                  <a:pt x="0" y="0"/>
                </a:moveTo>
                <a:lnTo>
                  <a:pt x="8008706" y="0"/>
                </a:lnTo>
                <a:lnTo>
                  <a:pt x="8008706" y="7161616"/>
                </a:lnTo>
                <a:lnTo>
                  <a:pt x="0" y="716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683" r="0" b="-1683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22459" y="2177107"/>
            <a:ext cx="9025416" cy="1037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4"/>
              </a:lnSpc>
            </a:pPr>
            <a:r>
              <a:rPr lang="en-US" sz="8510" b="true">
                <a:solidFill>
                  <a:srgbClr val="3E67C8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Arduino Uno R3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561722" y="3650800"/>
            <a:ext cx="8726278" cy="1176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Microcontroller: ATmega328P</a:t>
            </a:r>
          </a:p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Used</a:t>
            </a: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for: Robotics, home automation, sensor-based systems</a:t>
            </a:r>
          </a:p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Supports: Digital &amp; analog I/O, PWM, serial communication</a:t>
            </a:r>
          </a:p>
          <a:p>
            <a:pPr algn="l">
              <a:lnSpc>
                <a:spcPts val="2393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0572813" y="3014249"/>
            <a:ext cx="5897807" cy="790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1"/>
              </a:lnSpc>
            </a:pPr>
            <a:r>
              <a:rPr lang="en-US" sz="250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Main Specifications:</a:t>
            </a:r>
          </a:p>
          <a:p>
            <a:pPr algn="l">
              <a:lnSpc>
                <a:spcPts val="3151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9561722" y="5667562"/>
            <a:ext cx="8726278" cy="2061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Power Supply: 7-12V (VIN) or 5V via USB</a:t>
            </a:r>
          </a:p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Pins:</a:t>
            </a:r>
          </a:p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Digital I/O: 14 pins (0-13, 6 support PWM)</a:t>
            </a:r>
          </a:p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</a:t>
            </a: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nalog Inputs: 6 pins (A0-A5)</a:t>
            </a:r>
          </a:p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USB Port</a:t>
            </a: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For programming &amp; power</a:t>
            </a:r>
          </a:p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Reset Button: Restart the board easily</a:t>
            </a:r>
          </a:p>
          <a:p>
            <a:pPr algn="l">
              <a:lnSpc>
                <a:spcPts val="2393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0575332" y="4993786"/>
            <a:ext cx="7089948" cy="390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1"/>
              </a:lnSpc>
            </a:pPr>
            <a:r>
              <a:rPr lang="en-US" sz="250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Power &amp; Connectivity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0099988" y="7908440"/>
            <a:ext cx="8518157" cy="600679"/>
            <a:chOff x="0" y="0"/>
            <a:chExt cx="2243465" cy="15820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243465" cy="158203"/>
            </a:xfrm>
            <a:custGeom>
              <a:avLst/>
              <a:gdLst/>
              <a:ahLst/>
              <a:cxnLst/>
              <a:rect r="r" b="b" t="t" l="l"/>
              <a:pathLst>
                <a:path h="158203" w="2243465">
                  <a:moveTo>
                    <a:pt x="0" y="0"/>
                  </a:moveTo>
                  <a:lnTo>
                    <a:pt x="2243465" y="0"/>
                  </a:lnTo>
                  <a:lnTo>
                    <a:pt x="2243465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50000">
                  <a:srgbClr val="AF5ABB">
                    <a:alpha val="97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2243465" cy="196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424827" y="8005002"/>
            <a:ext cx="407555" cy="40755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9571247" y="8661519"/>
            <a:ext cx="8716753" cy="1176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Prototyping electronic projects</a:t>
            </a:r>
          </a:p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Interf</a:t>
            </a: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acing with sensors, motors, displays</a:t>
            </a:r>
          </a:p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Ideal for beginners &amp; advanced users</a:t>
            </a:r>
          </a:p>
          <a:p>
            <a:pPr algn="l">
              <a:lnSpc>
                <a:spcPts val="2393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10575332" y="8008725"/>
            <a:ext cx="7089948" cy="39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1"/>
              </a:lnSpc>
            </a:pPr>
            <a:r>
              <a:rPr lang="en-US" sz="250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Applications: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5370360" y="937141"/>
            <a:ext cx="2046489" cy="333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</a:pPr>
            <a:r>
              <a:rPr lang="en-US" b="true" sz="1865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Trần Hoàng Tín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32346" y="971550"/>
            <a:ext cx="2141695" cy="333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Group 4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975785" y="937141"/>
            <a:ext cx="2051222" cy="333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</a:pPr>
            <a:r>
              <a:rPr lang="en-US" b="true" sz="1865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Nguyễn Tuấn Tú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759749" y="937141"/>
            <a:ext cx="2084874" cy="333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</a:pPr>
            <a:r>
              <a:rPr lang="en-US" b="true" sz="1865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Nguyễn Tiến Đạt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187523" y="937141"/>
            <a:ext cx="2006750" cy="333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Trần Thanh Hoài</a:t>
            </a:r>
          </a:p>
        </p:txBody>
      </p:sp>
      <p:sp>
        <p:nvSpPr>
          <p:cNvPr name="Freeform 41" id="41"/>
          <p:cNvSpPr/>
          <p:nvPr/>
        </p:nvSpPr>
        <p:spPr>
          <a:xfrm flipH="false" flipV="false" rot="0">
            <a:off x="17259300" y="9056569"/>
            <a:ext cx="403461" cy="403461"/>
          </a:xfrm>
          <a:custGeom>
            <a:avLst/>
            <a:gdLst/>
            <a:ahLst/>
            <a:cxnLst/>
            <a:rect r="r" b="b" t="t" l="l"/>
            <a:pathLst>
              <a:path h="403461" w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9056569"/>
            <a:ext cx="403461" cy="403461"/>
          </a:xfrm>
          <a:custGeom>
            <a:avLst/>
            <a:gdLst/>
            <a:ahLst/>
            <a:cxnLst/>
            <a:rect r="r" b="b" t="t" l="l"/>
            <a:pathLst>
              <a:path h="403461" w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cap="flat" w="3810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9440401" y="3010540"/>
            <a:ext cx="407555" cy="40755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099988" y="2913978"/>
            <a:ext cx="9141541" cy="600679"/>
            <a:chOff x="0" y="0"/>
            <a:chExt cx="2407649" cy="1582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07649" cy="158203"/>
            </a:xfrm>
            <a:custGeom>
              <a:avLst/>
              <a:gdLst/>
              <a:ahLst/>
              <a:cxnLst/>
              <a:rect r="r" b="b" t="t" l="l"/>
              <a:pathLst>
                <a:path h="158203" w="2407649">
                  <a:moveTo>
                    <a:pt x="0" y="0"/>
                  </a:moveTo>
                  <a:lnTo>
                    <a:pt x="2407649" y="0"/>
                  </a:lnTo>
                  <a:lnTo>
                    <a:pt x="2407649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50000">
                  <a:srgbClr val="AF5ABB">
                    <a:alpha val="97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407649" cy="196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440401" y="5941987"/>
            <a:ext cx="407555" cy="40755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099988" y="5840819"/>
            <a:ext cx="8518157" cy="600679"/>
            <a:chOff x="0" y="0"/>
            <a:chExt cx="2243465" cy="1582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243465" cy="158203"/>
            </a:xfrm>
            <a:custGeom>
              <a:avLst/>
              <a:gdLst/>
              <a:ahLst/>
              <a:cxnLst/>
              <a:rect r="r" b="b" t="t" l="l"/>
              <a:pathLst>
                <a:path h="158203" w="2243465">
                  <a:moveTo>
                    <a:pt x="0" y="0"/>
                  </a:moveTo>
                  <a:lnTo>
                    <a:pt x="2243465" y="0"/>
                  </a:lnTo>
                  <a:lnTo>
                    <a:pt x="2243465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50000">
                  <a:srgbClr val="AF5ABB">
                    <a:alpha val="97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243465" cy="196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318019" y="2913978"/>
            <a:ext cx="6441730" cy="6327515"/>
          </a:xfrm>
          <a:custGeom>
            <a:avLst/>
            <a:gdLst/>
            <a:ahLst/>
            <a:cxnLst/>
            <a:rect r="r" b="b" t="t" l="l"/>
            <a:pathLst>
              <a:path h="6327515" w="6441730">
                <a:moveTo>
                  <a:pt x="0" y="0"/>
                </a:moveTo>
                <a:lnTo>
                  <a:pt x="6441730" y="0"/>
                </a:lnTo>
                <a:lnTo>
                  <a:pt x="6441730" y="6327515"/>
                </a:lnTo>
                <a:lnTo>
                  <a:pt x="0" y="63275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2701352" y="1878671"/>
            <a:ext cx="13418295" cy="968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0"/>
              </a:lnSpc>
            </a:pPr>
            <a:r>
              <a:rPr lang="en-US" sz="7910" b="true">
                <a:solidFill>
                  <a:srgbClr val="3E67C8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TSC34725 Color Sensor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541041" y="3672370"/>
            <a:ext cx="8746959" cy="2047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9" indent="-205105" lvl="1">
              <a:lnSpc>
                <a:spcPts val="2735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Func</a:t>
            </a: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tion: Detects and measures RGB (Red, Green, Blue) and clear light</a:t>
            </a:r>
          </a:p>
          <a:p>
            <a:pPr algn="l" marL="410209" indent="-205105" lvl="1">
              <a:lnSpc>
                <a:spcPts val="2735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Appl</a:t>
            </a: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ications: Color recognition, ambient light sensing, display calibration</a:t>
            </a:r>
          </a:p>
          <a:p>
            <a:pPr algn="l" marL="410209" indent="-205105" lvl="1">
              <a:lnSpc>
                <a:spcPts val="2735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</a:t>
            </a: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ompatible with: Microcontrollers like Arduino, NodeMCU</a:t>
            </a:r>
          </a:p>
          <a:p>
            <a:pPr algn="l">
              <a:lnSpc>
                <a:spcPts val="2735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0572813" y="3014249"/>
            <a:ext cx="5897807" cy="390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1"/>
              </a:lnSpc>
            </a:pPr>
            <a:r>
              <a:rPr lang="en-US" sz="250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Main Specifications: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541041" y="6536705"/>
            <a:ext cx="8746959" cy="2390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9" indent="-205105" lvl="1">
              <a:lnSpc>
                <a:spcPts val="2735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VCC: Connects to 3.3V or 5V power</a:t>
            </a:r>
          </a:p>
          <a:p>
            <a:pPr algn="l" marL="410209" indent="-205105" lvl="1">
              <a:lnSpc>
                <a:spcPts val="2735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GND: Connects to ground</a:t>
            </a:r>
          </a:p>
          <a:p>
            <a:pPr algn="l" marL="410209" indent="-205105" lvl="1">
              <a:lnSpc>
                <a:spcPts val="2735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SDA (Serial Data): Connects to the microcontroller's SDA pin</a:t>
            </a:r>
          </a:p>
          <a:p>
            <a:pPr algn="l" marL="410209" indent="-205105" lvl="1">
              <a:lnSpc>
                <a:spcPts val="2735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SCL (S</a:t>
            </a: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erial Clock): Connects to the microcontroller's SCL pin</a:t>
            </a:r>
          </a:p>
          <a:p>
            <a:pPr algn="l" marL="410209" indent="-205105" lvl="1">
              <a:lnSpc>
                <a:spcPts val="2735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 (Interrupt): Signals when light levels exceed set thresholds</a:t>
            </a:r>
          </a:p>
          <a:p>
            <a:pPr algn="l" marL="410209" indent="-205105" lvl="1">
              <a:lnSpc>
                <a:spcPts val="2735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LED: Controls onboard illumination (if available)</a:t>
            </a:r>
          </a:p>
          <a:p>
            <a:pPr algn="l">
              <a:lnSpc>
                <a:spcPts val="2735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0572813" y="5941091"/>
            <a:ext cx="7089948" cy="390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1"/>
              </a:lnSpc>
            </a:pPr>
            <a:r>
              <a:rPr lang="en-US" sz="250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Pin Configuration: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370360" y="937141"/>
            <a:ext cx="2046489" cy="333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</a:pPr>
            <a:r>
              <a:rPr lang="en-US" b="true" sz="1865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Trần Hoàng Tín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32346" y="971550"/>
            <a:ext cx="2141695" cy="333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Group 4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975785" y="937141"/>
            <a:ext cx="2051222" cy="333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</a:pPr>
            <a:r>
              <a:rPr lang="en-US" b="true" sz="1865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Nguyễn Tuấn Tú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759749" y="937141"/>
            <a:ext cx="2084874" cy="333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</a:pPr>
            <a:r>
              <a:rPr lang="en-US" b="true" sz="1865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Nguyễn Tiến Đạt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187523" y="937141"/>
            <a:ext cx="2006750" cy="333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Trần Thanh Hoài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9056569"/>
            <a:ext cx="403461" cy="403461"/>
          </a:xfrm>
          <a:custGeom>
            <a:avLst/>
            <a:gdLst/>
            <a:ahLst/>
            <a:cxnLst/>
            <a:rect r="r" b="b" t="t" l="l"/>
            <a:pathLst>
              <a:path h="403461" w="403461">
                <a:moveTo>
                  <a:pt x="0" y="0"/>
                </a:moveTo>
                <a:lnTo>
                  <a:pt x="403461" y="0"/>
                </a:lnTo>
                <a:lnTo>
                  <a:pt x="403461" y="403462"/>
                </a:lnTo>
                <a:lnTo>
                  <a:pt x="0" y="4034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-550598" y="1717649"/>
            <a:ext cx="19996945" cy="0"/>
          </a:xfrm>
          <a:prstGeom prst="line">
            <a:avLst/>
          </a:prstGeom>
          <a:ln cap="flat" w="38100">
            <a:gradFill>
              <a:gsLst>
                <a:gs pos="0">
                  <a:srgbClr val="006CCD">
                    <a:alpha val="0"/>
                  </a:srgbClr>
                </a:gs>
                <a:gs pos="50000">
                  <a:srgbClr val="3E67C8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9645218" y="2366661"/>
            <a:ext cx="407555" cy="40755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304806" y="2270099"/>
            <a:ext cx="9141541" cy="600679"/>
            <a:chOff x="0" y="0"/>
            <a:chExt cx="2407649" cy="1582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07649" cy="158203"/>
            </a:xfrm>
            <a:custGeom>
              <a:avLst/>
              <a:gdLst/>
              <a:ahLst/>
              <a:cxnLst/>
              <a:rect r="r" b="b" t="t" l="l"/>
              <a:pathLst>
                <a:path h="158203" w="2407649">
                  <a:moveTo>
                    <a:pt x="0" y="0"/>
                  </a:moveTo>
                  <a:lnTo>
                    <a:pt x="2407649" y="0"/>
                  </a:lnTo>
                  <a:lnTo>
                    <a:pt x="2407649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50000">
                  <a:srgbClr val="AF5ABB">
                    <a:alpha val="97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407649" cy="196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645218" y="5626877"/>
            <a:ext cx="407555" cy="40755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304806" y="5530315"/>
            <a:ext cx="8518157" cy="600679"/>
            <a:chOff x="0" y="0"/>
            <a:chExt cx="2243465" cy="1582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243465" cy="158203"/>
            </a:xfrm>
            <a:custGeom>
              <a:avLst/>
              <a:gdLst/>
              <a:ahLst/>
              <a:cxnLst/>
              <a:rect r="r" b="b" t="t" l="l"/>
              <a:pathLst>
                <a:path h="158203" w="2243465">
                  <a:moveTo>
                    <a:pt x="0" y="0"/>
                  </a:moveTo>
                  <a:lnTo>
                    <a:pt x="2243465" y="0"/>
                  </a:lnTo>
                  <a:lnTo>
                    <a:pt x="2243465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50000">
                  <a:srgbClr val="AF5ABB">
                    <a:alpha val="97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243465" cy="196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-146383" y="4180083"/>
            <a:ext cx="8367322" cy="7607502"/>
          </a:xfrm>
          <a:custGeom>
            <a:avLst/>
            <a:gdLst/>
            <a:ahLst/>
            <a:cxnLst/>
            <a:rect r="r" b="b" t="t" l="l"/>
            <a:pathLst>
              <a:path h="7607502" w="8367322">
                <a:moveTo>
                  <a:pt x="0" y="0"/>
                </a:moveTo>
                <a:lnTo>
                  <a:pt x="8367322" y="0"/>
                </a:lnTo>
                <a:lnTo>
                  <a:pt x="8367322" y="7607501"/>
                </a:lnTo>
                <a:lnTo>
                  <a:pt x="0" y="76075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0190" r="-19444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274637" y="2740457"/>
            <a:ext cx="7762768" cy="1849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84"/>
              </a:lnSpc>
            </a:pPr>
            <a:r>
              <a:rPr lang="en-US" sz="7848" b="true">
                <a:solidFill>
                  <a:srgbClr val="3E67C8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Bluetooth Module HC-05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652691" y="3073357"/>
            <a:ext cx="8635309" cy="2652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Operating Voltage: 3.3V - 5V</a:t>
            </a:r>
          </a:p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Operating Modes: Master &amp; Slave</a:t>
            </a:r>
          </a:p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Range: Up to 10 meters</a:t>
            </a:r>
          </a:p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Default Password: 1234 or 0000</a:t>
            </a:r>
          </a:p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VCC, GND – Power supply.</a:t>
            </a:r>
          </a:p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TX, RX – Serial communication (UART).</a:t>
            </a:r>
          </a:p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EN/KEY – Mode configuration switch.</a:t>
            </a:r>
          </a:p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STATE – Connection status indicator.</a:t>
            </a:r>
          </a:p>
          <a:p>
            <a:pPr algn="l">
              <a:lnSpc>
                <a:spcPts val="2393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0777631" y="2370370"/>
            <a:ext cx="5897807" cy="39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1"/>
              </a:lnSpc>
            </a:pPr>
            <a:r>
              <a:rPr lang="en-US" sz="250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Main Specifications: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645218" y="6263159"/>
            <a:ext cx="8642782" cy="1471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Supports both master and slave modes</a:t>
            </a:r>
          </a:p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LED indicators for connection status</a:t>
            </a:r>
          </a:p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Supports serial communication with microcontrollers like Arduino, ESP32, and Raspberry Pi</a:t>
            </a:r>
          </a:p>
          <a:p>
            <a:pPr algn="l">
              <a:lnSpc>
                <a:spcPts val="2393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0777631" y="5630586"/>
            <a:ext cx="7089948" cy="1190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1"/>
              </a:lnSpc>
            </a:pPr>
            <a:r>
              <a:rPr lang="en-US" sz="250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Key Features:</a:t>
            </a:r>
          </a:p>
          <a:p>
            <a:pPr algn="l" marL="540032" indent="-270016" lvl="1">
              <a:lnSpc>
                <a:spcPts val="3151"/>
              </a:lnSpc>
              <a:buFont typeface="Arial"/>
              <a:buChar char="•"/>
            </a:pPr>
          </a:p>
          <a:p>
            <a:pPr algn="l">
              <a:lnSpc>
                <a:spcPts val="3151"/>
              </a:lnSpc>
            </a:pPr>
          </a:p>
        </p:txBody>
      </p:sp>
      <p:grpSp>
        <p:nvGrpSpPr>
          <p:cNvPr name="Group 23" id="23"/>
          <p:cNvGrpSpPr/>
          <p:nvPr/>
        </p:nvGrpSpPr>
        <p:grpSpPr>
          <a:xfrm rot="0">
            <a:off x="10321248" y="7640557"/>
            <a:ext cx="8518157" cy="600679"/>
            <a:chOff x="0" y="0"/>
            <a:chExt cx="2243465" cy="15820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243465" cy="158203"/>
            </a:xfrm>
            <a:custGeom>
              <a:avLst/>
              <a:gdLst/>
              <a:ahLst/>
              <a:cxnLst/>
              <a:rect r="r" b="b" t="t" l="l"/>
              <a:pathLst>
                <a:path h="158203" w="2243465">
                  <a:moveTo>
                    <a:pt x="0" y="0"/>
                  </a:moveTo>
                  <a:lnTo>
                    <a:pt x="2243465" y="0"/>
                  </a:lnTo>
                  <a:lnTo>
                    <a:pt x="2243465" y="158203"/>
                  </a:lnTo>
                  <a:lnTo>
                    <a:pt x="0" y="158203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50000">
                  <a:srgbClr val="AF5ABB">
                    <a:alpha val="97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2243465" cy="196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9652691" y="8403165"/>
            <a:ext cx="8635309" cy="1471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Wireless data transfer between microcontrollers</a:t>
            </a:r>
          </a:p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Home automation and IoT projects</a:t>
            </a:r>
          </a:p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Remote control systems</a:t>
            </a:r>
          </a:p>
          <a:p>
            <a:pPr algn="l" marL="410209" indent="-205105" lvl="1">
              <a:lnSpc>
                <a:spcPts val="2393"/>
              </a:lnSpc>
              <a:buFont typeface="Arial"/>
              <a:buChar char="•"/>
            </a:pPr>
            <a:r>
              <a:rPr lang="en-US" b="true" sz="1899">
                <a:solidFill>
                  <a:srgbClr val="3E67C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Wireless robotics and communication</a:t>
            </a:r>
          </a:p>
          <a:p>
            <a:pPr algn="l">
              <a:lnSpc>
                <a:spcPts val="2393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0777631" y="7783432"/>
            <a:ext cx="7089948" cy="39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1"/>
              </a:lnSpc>
            </a:pPr>
            <a:r>
              <a:rPr lang="en-US" sz="250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Applications: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9645218" y="7724147"/>
            <a:ext cx="407555" cy="407555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7367864" y="1100865"/>
            <a:ext cx="399158" cy="63290"/>
            <a:chOff x="0" y="0"/>
            <a:chExt cx="105128" cy="1666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7367864" y="1243254"/>
            <a:ext cx="399158" cy="63290"/>
            <a:chOff x="0" y="0"/>
            <a:chExt cx="105128" cy="16669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05128" cy="16669"/>
            </a:xfrm>
            <a:custGeom>
              <a:avLst/>
              <a:gdLst/>
              <a:ahLst/>
              <a:cxnLst/>
              <a:rect r="r" b="b" t="t" l="l"/>
              <a:pathLst>
                <a:path h="16669" w="105128">
                  <a:moveTo>
                    <a:pt x="0" y="0"/>
                  </a:moveTo>
                  <a:lnTo>
                    <a:pt x="105128" y="0"/>
                  </a:lnTo>
                  <a:lnTo>
                    <a:pt x="105128" y="16669"/>
                  </a:lnTo>
                  <a:lnTo>
                    <a:pt x="0" y="16669"/>
                  </a:lnTo>
                  <a:close/>
                </a:path>
              </a:pathLst>
            </a:custGeom>
            <a:gradFill rotWithShape="true">
              <a:gsLst>
                <a:gs pos="0">
                  <a:srgbClr val="006CCD">
                    <a:alpha val="100000"/>
                  </a:srgbClr>
                </a:gs>
                <a:gs pos="100000">
                  <a:srgbClr val="F5AE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05128" cy="54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5370360" y="937141"/>
            <a:ext cx="2046489" cy="333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</a:pPr>
            <a:r>
              <a:rPr lang="en-US" b="true" sz="1865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Trần Hoàng Tín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32346" y="971550"/>
            <a:ext cx="2141695" cy="333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Group 4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975785" y="937141"/>
            <a:ext cx="2051222" cy="333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</a:pPr>
            <a:r>
              <a:rPr lang="en-US" b="true" sz="1865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Nguyễn Tuấn Tú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759749" y="937141"/>
            <a:ext cx="2084874" cy="333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</a:pPr>
            <a:r>
              <a:rPr lang="en-US" b="true" sz="1865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Nguyễn Tiến Đạt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187523" y="937141"/>
            <a:ext cx="2006750" cy="333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006CC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Trần Thanh Hoài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DAGfV9b5NPQ</dc:identifier>
  <dcterms:modified xsi:type="dcterms:W3CDTF">2011-08-01T06:04:30Z</dcterms:modified>
  <cp:revision>1</cp:revision>
  <dc:title>IOT-Color-Based Object Sorting Machine</dc:title>
</cp:coreProperties>
</file>